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1"/>
  </p:notes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94660"/>
  </p:normalViewPr>
  <p:slideViewPr>
    <p:cSldViewPr snapToGrid="0">
      <p:cViewPr varScale="1">
        <p:scale>
          <a:sx n="68" d="100"/>
          <a:sy n="68" d="100"/>
        </p:scale>
        <p:origin x="90" y="21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5E36A01-83A3-4DBD-AE24-F00AAEEB7B44}" type="datetimeFigureOut">
              <a:rPr lang="en-US" smtClean="0"/>
              <a:t>8/24/2020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750984-2662-407A-ABC9-96A95BDC41B3}" type="slidenum">
              <a:rPr lang="en-US" smtClean="0"/>
              <a:t>‹#›</a:t>
            </a:fld>
            <a:endParaRPr lang="en-US"/>
          </a:p>
        </p:txBody>
      </p:sp>
    </p:spTree>
    <p:extLst>
      <p:ext uri="{BB962C8B-B14F-4D97-AF65-F5344CB8AC3E}">
        <p14:creationId xmlns:p14="http://schemas.microsoft.com/office/powerpoint/2010/main" val="208720780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750984-2662-407A-ABC9-96A95BDC41B3}" type="slidenum">
              <a:rPr lang="en-US" smtClean="0"/>
              <a:t>1</a:t>
            </a:fld>
            <a:endParaRPr lang="en-US"/>
          </a:p>
        </p:txBody>
      </p:sp>
    </p:spTree>
    <p:extLst>
      <p:ext uri="{BB962C8B-B14F-4D97-AF65-F5344CB8AC3E}">
        <p14:creationId xmlns:p14="http://schemas.microsoft.com/office/powerpoint/2010/main" val="29486586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D29A912-7C7B-4F01-8E93-1E3DDED07672}" type="datetime1">
              <a:rPr lang="en-US" smtClean="0"/>
              <a:t>8/24/2020</a:t>
            </a:fld>
            <a:endParaRPr lang="en-US"/>
          </a:p>
        </p:txBody>
      </p:sp>
      <p:sp>
        <p:nvSpPr>
          <p:cNvPr id="5" name="Footer Placeholder 4"/>
          <p:cNvSpPr>
            <a:spLocks noGrp="1"/>
          </p:cNvSpPr>
          <p:nvPr>
            <p:ph type="ftr" sz="quarter" idx="11"/>
          </p:nvPr>
        </p:nvSpPr>
        <p:spPr/>
        <p:txBody>
          <a:bodyPr/>
          <a:lstStyle/>
          <a:p>
            <a:r>
              <a:rPr lang="en-US" smtClean="0"/>
              <a:t>Instructor: Engr. Hira Akash</a:t>
            </a:r>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14057544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52EC81F-DF8B-47C2-8887-110EE1E5DBBF}" type="datetime1">
              <a:rPr lang="en-US" smtClean="0"/>
              <a:t>8/24/2020</a:t>
            </a:fld>
            <a:endParaRPr lang="en-US"/>
          </a:p>
        </p:txBody>
      </p:sp>
      <p:sp>
        <p:nvSpPr>
          <p:cNvPr id="6" name="Footer Placeholder 5"/>
          <p:cNvSpPr>
            <a:spLocks noGrp="1"/>
          </p:cNvSpPr>
          <p:nvPr>
            <p:ph type="ftr" sz="quarter" idx="11"/>
          </p:nvPr>
        </p:nvSpPr>
        <p:spPr/>
        <p:txBody>
          <a:bodyPr/>
          <a:lstStyle/>
          <a:p>
            <a:r>
              <a:rPr lang="en-US" smtClean="0"/>
              <a:t>Instructor: Engr. Hira Akash</a:t>
            </a:r>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37768091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49791E7-3855-47DA-BA56-9DE7ED753292}" type="datetime1">
              <a:rPr lang="en-US" smtClean="0"/>
              <a:t>8/24/2020</a:t>
            </a:fld>
            <a:endParaRPr lang="en-US"/>
          </a:p>
        </p:txBody>
      </p:sp>
      <p:sp>
        <p:nvSpPr>
          <p:cNvPr id="6" name="Footer Placeholder 5"/>
          <p:cNvSpPr>
            <a:spLocks noGrp="1"/>
          </p:cNvSpPr>
          <p:nvPr>
            <p:ph type="ftr" sz="quarter" idx="11"/>
          </p:nvPr>
        </p:nvSpPr>
        <p:spPr/>
        <p:txBody>
          <a:bodyPr/>
          <a:lstStyle/>
          <a:p>
            <a:r>
              <a:rPr lang="en-US" smtClean="0"/>
              <a:t>Instructor: Engr. Hira Akash</a:t>
            </a:r>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4109679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53BEE-0C8C-473A-8F2B-E6DB2735D285}" type="datetime1">
              <a:rPr lang="en-US" smtClean="0"/>
              <a:t>8/24/2020</a:t>
            </a:fld>
            <a:endParaRPr lang="en-US"/>
          </a:p>
        </p:txBody>
      </p:sp>
      <p:sp>
        <p:nvSpPr>
          <p:cNvPr id="6" name="Footer Placeholder 5"/>
          <p:cNvSpPr>
            <a:spLocks noGrp="1"/>
          </p:cNvSpPr>
          <p:nvPr>
            <p:ph type="ftr" sz="quarter" idx="11"/>
          </p:nvPr>
        </p:nvSpPr>
        <p:spPr/>
        <p:txBody>
          <a:bodyPr/>
          <a:lstStyle/>
          <a:p>
            <a:r>
              <a:rPr lang="en-US" smtClean="0"/>
              <a:t>Instructor: Engr. Hira Akash</a:t>
            </a:r>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11386DA8-EB2B-41CA-8CE2-92EEC991DD6A}"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38484264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C32554-B0B2-4BB6-8136-FACDB1F9AA28}" type="datetime1">
              <a:rPr lang="en-US" smtClean="0"/>
              <a:t>8/24/2020</a:t>
            </a:fld>
            <a:endParaRPr lang="en-US"/>
          </a:p>
        </p:txBody>
      </p:sp>
      <p:sp>
        <p:nvSpPr>
          <p:cNvPr id="6" name="Footer Placeholder 5"/>
          <p:cNvSpPr>
            <a:spLocks noGrp="1"/>
          </p:cNvSpPr>
          <p:nvPr>
            <p:ph type="ftr" sz="quarter" idx="11"/>
          </p:nvPr>
        </p:nvSpPr>
        <p:spPr/>
        <p:txBody>
          <a:bodyPr/>
          <a:lstStyle/>
          <a:p>
            <a:r>
              <a:rPr lang="en-US" smtClean="0"/>
              <a:t>Instructor: Engr. Hira Akash</a:t>
            </a:r>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401169927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6C691B86-C0A2-41B7-A17D-FA4D76EC6AA4}" type="datetime1">
              <a:rPr lang="en-US" smtClean="0"/>
              <a:t>8/24/2020</a:t>
            </a:fld>
            <a:endParaRPr lang="en-US"/>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
        <p:nvSpPr>
          <p:cNvPr id="5" name="Slide Number Placeholder 4"/>
          <p:cNvSpPr>
            <a:spLocks noGrp="1"/>
          </p:cNvSpPr>
          <p:nvPr>
            <p:ph type="sldNum" sz="quarter" idx="12"/>
          </p:nvPr>
        </p:nvSpPr>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40565425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9EB811B-10F7-4F59-B9BD-DA0CBB3843B2}" type="datetime1">
              <a:rPr lang="en-US" smtClean="0"/>
              <a:t>8/24/2020</a:t>
            </a:fld>
            <a:endParaRPr lang="en-US"/>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
        <p:nvSpPr>
          <p:cNvPr id="5" name="Slide Number Placeholder 4"/>
          <p:cNvSpPr>
            <a:spLocks noGrp="1"/>
          </p:cNvSpPr>
          <p:nvPr>
            <p:ph type="sldNum" sz="quarter" idx="12"/>
          </p:nvPr>
        </p:nvSpPr>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40662153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018DD91-C9DC-4DE4-99C7-6AD07ECF1047}" type="datetime1">
              <a:rPr lang="en-US" smtClean="0"/>
              <a:t>8/24/2020</a:t>
            </a:fld>
            <a:endParaRPr lang="en-US"/>
          </a:p>
        </p:txBody>
      </p:sp>
      <p:sp>
        <p:nvSpPr>
          <p:cNvPr id="5" name="Footer Placeholder 4"/>
          <p:cNvSpPr>
            <a:spLocks noGrp="1"/>
          </p:cNvSpPr>
          <p:nvPr>
            <p:ph type="ftr" sz="quarter" idx="11"/>
          </p:nvPr>
        </p:nvSpPr>
        <p:spPr/>
        <p:txBody>
          <a:bodyPr/>
          <a:lstStyle/>
          <a:p>
            <a:r>
              <a:rPr lang="en-US" smtClean="0"/>
              <a:t>Instructor: Engr. Hira Akash</a:t>
            </a:r>
            <a:endParaRPr lang="en-US"/>
          </a:p>
        </p:txBody>
      </p:sp>
      <p:sp>
        <p:nvSpPr>
          <p:cNvPr id="6" name="Slide Number Placeholder 5"/>
          <p:cNvSpPr>
            <a:spLocks noGrp="1"/>
          </p:cNvSpPr>
          <p:nvPr>
            <p:ph type="sldNum" sz="quarter" idx="12"/>
          </p:nvPr>
        </p:nvSpPr>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127343849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D5867A94-D9EC-4EFB-836B-68204E4AC629}" type="datetime1">
              <a:rPr lang="en-US" smtClean="0"/>
              <a:t>8/24/2020</a:t>
            </a:fld>
            <a:endParaRPr lang="en-US"/>
          </a:p>
        </p:txBody>
      </p:sp>
      <p:sp>
        <p:nvSpPr>
          <p:cNvPr id="5" name="Footer Placeholder 4"/>
          <p:cNvSpPr>
            <a:spLocks noGrp="1"/>
          </p:cNvSpPr>
          <p:nvPr>
            <p:ph type="ftr" sz="quarter" idx="11"/>
          </p:nvPr>
        </p:nvSpPr>
        <p:spPr>
          <a:xfrm>
            <a:off x="680321" y="5936188"/>
            <a:ext cx="6126805" cy="365125"/>
          </a:xfrm>
        </p:spPr>
        <p:txBody>
          <a:bodyPr/>
          <a:lstStyle/>
          <a:p>
            <a:r>
              <a:rPr lang="en-US" smtClean="0"/>
              <a:t>Instructor: Engr. Hira Akash</a:t>
            </a:r>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11386DA8-EB2B-41CA-8CE2-92EEC991DD6A}" type="slidenum">
              <a:rPr lang="en-US" smtClean="0"/>
              <a:t>‹#›</a:t>
            </a:fld>
            <a:endParaRPr lang="en-US"/>
          </a:p>
        </p:txBody>
      </p:sp>
    </p:spTree>
    <p:extLst>
      <p:ext uri="{BB962C8B-B14F-4D97-AF65-F5344CB8AC3E}">
        <p14:creationId xmlns:p14="http://schemas.microsoft.com/office/powerpoint/2010/main" val="259495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C71772-78EE-4596-8621-05D2AF3A6040}" type="datetime1">
              <a:rPr lang="en-US" smtClean="0"/>
              <a:t>8/24/2020</a:t>
            </a:fld>
            <a:endParaRPr lang="en-US"/>
          </a:p>
        </p:txBody>
      </p:sp>
      <p:sp>
        <p:nvSpPr>
          <p:cNvPr id="5" name="Footer Placeholder 4"/>
          <p:cNvSpPr>
            <a:spLocks noGrp="1"/>
          </p:cNvSpPr>
          <p:nvPr>
            <p:ph type="ftr" sz="quarter" idx="11"/>
          </p:nvPr>
        </p:nvSpPr>
        <p:spPr/>
        <p:txBody>
          <a:bodyPr/>
          <a:lstStyle/>
          <a:p>
            <a:r>
              <a:rPr lang="en-US" smtClean="0"/>
              <a:t>Instructor: Engr. Hira Akash</a:t>
            </a:r>
            <a:endParaRPr lang="en-US"/>
          </a:p>
        </p:txBody>
      </p:sp>
      <p:sp>
        <p:nvSpPr>
          <p:cNvPr id="6" name="Slide Number Placeholder 5"/>
          <p:cNvSpPr>
            <a:spLocks noGrp="1"/>
          </p:cNvSpPr>
          <p:nvPr>
            <p:ph type="sldNum" sz="quarter" idx="12"/>
          </p:nvPr>
        </p:nvSpPr>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32897493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F040910-11F4-445F-BA6A-790F668F190E}" type="datetime1">
              <a:rPr lang="en-US" smtClean="0"/>
              <a:t>8/24/2020</a:t>
            </a:fld>
            <a:endParaRPr lang="en-US"/>
          </a:p>
        </p:txBody>
      </p:sp>
      <p:sp>
        <p:nvSpPr>
          <p:cNvPr id="5" name="Footer Placeholder 4"/>
          <p:cNvSpPr>
            <a:spLocks noGrp="1"/>
          </p:cNvSpPr>
          <p:nvPr>
            <p:ph type="ftr" sz="quarter" idx="11"/>
          </p:nvPr>
        </p:nvSpPr>
        <p:spPr/>
        <p:txBody>
          <a:bodyPr/>
          <a:lstStyle/>
          <a:p>
            <a:r>
              <a:rPr lang="en-US" smtClean="0"/>
              <a:t>Instructor: Engr. Hira Akash</a:t>
            </a:r>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35182392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713FFD9-EE16-4E46-A58A-DFE917FB1228}" type="datetime1">
              <a:rPr lang="en-US" smtClean="0"/>
              <a:t>8/24/2020</a:t>
            </a:fld>
            <a:endParaRPr lang="en-US"/>
          </a:p>
        </p:txBody>
      </p:sp>
      <p:sp>
        <p:nvSpPr>
          <p:cNvPr id="6" name="Footer Placeholder 5"/>
          <p:cNvSpPr>
            <a:spLocks noGrp="1"/>
          </p:cNvSpPr>
          <p:nvPr>
            <p:ph type="ftr" sz="quarter" idx="11"/>
          </p:nvPr>
        </p:nvSpPr>
        <p:spPr/>
        <p:txBody>
          <a:bodyPr/>
          <a:lstStyle/>
          <a:p>
            <a:r>
              <a:rPr lang="en-US" smtClean="0"/>
              <a:t>Instructor: Engr. Hira Akash</a:t>
            </a:r>
            <a:endParaRPr lang="en-US"/>
          </a:p>
        </p:txBody>
      </p:sp>
      <p:sp>
        <p:nvSpPr>
          <p:cNvPr id="7" name="Slide Number Placeholder 6"/>
          <p:cNvSpPr>
            <a:spLocks noGrp="1"/>
          </p:cNvSpPr>
          <p:nvPr>
            <p:ph type="sldNum" sz="quarter" idx="12"/>
          </p:nvPr>
        </p:nvSpPr>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3417908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15C1869-577C-4E41-BBA5-5D7301EFB4CF}" type="datetime1">
              <a:rPr lang="en-US" smtClean="0"/>
              <a:t>8/24/2020</a:t>
            </a:fld>
            <a:endParaRPr lang="en-US"/>
          </a:p>
        </p:txBody>
      </p:sp>
      <p:sp>
        <p:nvSpPr>
          <p:cNvPr id="8" name="Footer Placeholder 7"/>
          <p:cNvSpPr>
            <a:spLocks noGrp="1"/>
          </p:cNvSpPr>
          <p:nvPr>
            <p:ph type="ftr" sz="quarter" idx="11"/>
          </p:nvPr>
        </p:nvSpPr>
        <p:spPr/>
        <p:txBody>
          <a:bodyPr/>
          <a:lstStyle/>
          <a:p>
            <a:r>
              <a:rPr lang="en-US" smtClean="0"/>
              <a:t>Instructor: Engr. Hira Akash</a:t>
            </a:r>
            <a:endParaRPr lang="en-US"/>
          </a:p>
        </p:txBody>
      </p:sp>
      <p:sp>
        <p:nvSpPr>
          <p:cNvPr id="9" name="Slide Number Placeholder 8"/>
          <p:cNvSpPr>
            <a:spLocks noGrp="1"/>
          </p:cNvSpPr>
          <p:nvPr>
            <p:ph type="sldNum" sz="quarter" idx="12"/>
          </p:nvPr>
        </p:nvSpPr>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3780389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E0EFAEC-3AB8-4A9E-B9E6-B5D39C025A1A}" type="datetime1">
              <a:rPr lang="en-US" smtClean="0"/>
              <a:t>8/24/2020</a:t>
            </a:fld>
            <a:endParaRPr lang="en-US"/>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
        <p:nvSpPr>
          <p:cNvPr id="5" name="Slide Number Placeholder 4"/>
          <p:cNvSpPr>
            <a:spLocks noGrp="1"/>
          </p:cNvSpPr>
          <p:nvPr>
            <p:ph type="sldNum" sz="quarter" idx="12"/>
          </p:nvPr>
        </p:nvSpPr>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87270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EE4E9A47-D922-491A-9BCE-C6CD07661651}" type="datetime1">
              <a:rPr lang="en-US" smtClean="0"/>
              <a:t>8/24/2020</a:t>
            </a:fld>
            <a:endParaRPr lang="en-US"/>
          </a:p>
        </p:txBody>
      </p:sp>
      <p:sp>
        <p:nvSpPr>
          <p:cNvPr id="3" name="Footer Placeholder 2"/>
          <p:cNvSpPr>
            <a:spLocks noGrp="1"/>
          </p:cNvSpPr>
          <p:nvPr>
            <p:ph type="ftr" sz="quarter" idx="11"/>
          </p:nvPr>
        </p:nvSpPr>
        <p:spPr/>
        <p:txBody>
          <a:bodyPr/>
          <a:lstStyle/>
          <a:p>
            <a:r>
              <a:rPr lang="en-US" smtClean="0"/>
              <a:t>Instructor: Engr. Hira Akash</a:t>
            </a:r>
            <a:endParaRPr lang="en-US"/>
          </a:p>
        </p:txBody>
      </p:sp>
      <p:sp>
        <p:nvSpPr>
          <p:cNvPr id="4" name="Slide Number Placeholder 3"/>
          <p:cNvSpPr>
            <a:spLocks noGrp="1"/>
          </p:cNvSpPr>
          <p:nvPr>
            <p:ph type="sldNum" sz="quarter" idx="12"/>
          </p:nvPr>
        </p:nvSpPr>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29760488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A75F2A2-C48E-4C0D-97AF-A69E77D847F3}" type="datetime1">
              <a:rPr lang="en-US" smtClean="0"/>
              <a:t>8/24/2020</a:t>
            </a:fld>
            <a:endParaRPr lang="en-US"/>
          </a:p>
        </p:txBody>
      </p:sp>
      <p:sp>
        <p:nvSpPr>
          <p:cNvPr id="6" name="Footer Placeholder 5"/>
          <p:cNvSpPr>
            <a:spLocks noGrp="1"/>
          </p:cNvSpPr>
          <p:nvPr>
            <p:ph type="ftr" sz="quarter" idx="11"/>
          </p:nvPr>
        </p:nvSpPr>
        <p:spPr/>
        <p:txBody>
          <a:bodyPr/>
          <a:lstStyle/>
          <a:p>
            <a:r>
              <a:rPr lang="en-US" smtClean="0"/>
              <a:t>Instructor: Engr. Hira Akash</a:t>
            </a:r>
            <a:endParaRPr lang="en-US"/>
          </a:p>
        </p:txBody>
      </p:sp>
      <p:sp>
        <p:nvSpPr>
          <p:cNvPr id="7" name="Slide Number Placeholder 6"/>
          <p:cNvSpPr>
            <a:spLocks noGrp="1"/>
          </p:cNvSpPr>
          <p:nvPr>
            <p:ph type="sldNum" sz="quarter" idx="12"/>
          </p:nvPr>
        </p:nvSpPr>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6872105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EF4DC88-1AD2-42A9-BBB5-B278D79AA1AF}" type="datetime1">
              <a:rPr lang="en-US" smtClean="0"/>
              <a:t>8/24/2020</a:t>
            </a:fld>
            <a:endParaRPr lang="en-US"/>
          </a:p>
        </p:txBody>
      </p:sp>
      <p:sp>
        <p:nvSpPr>
          <p:cNvPr id="6" name="Footer Placeholder 5"/>
          <p:cNvSpPr>
            <a:spLocks noGrp="1"/>
          </p:cNvSpPr>
          <p:nvPr>
            <p:ph type="ftr" sz="quarter" idx="11"/>
          </p:nvPr>
        </p:nvSpPr>
        <p:spPr/>
        <p:txBody>
          <a:bodyPr/>
          <a:lstStyle/>
          <a:p>
            <a:r>
              <a:rPr lang="en-US" smtClean="0"/>
              <a:t>Instructor: Engr. Hira Akash</a:t>
            </a:r>
            <a:endParaRPr lang="en-US"/>
          </a:p>
        </p:txBody>
      </p:sp>
      <p:sp>
        <p:nvSpPr>
          <p:cNvPr id="7" name="Slide Number Placeholder 6"/>
          <p:cNvSpPr>
            <a:spLocks noGrp="1"/>
          </p:cNvSpPr>
          <p:nvPr>
            <p:ph type="sldNum" sz="quarter" idx="12"/>
          </p:nvPr>
        </p:nvSpPr>
        <p:spPr/>
        <p:txBody>
          <a:bodyPr/>
          <a:lstStyle/>
          <a:p>
            <a:fld id="{11386DA8-EB2B-41CA-8CE2-92EEC991DD6A}" type="slidenum">
              <a:rPr lang="en-US" smtClean="0"/>
              <a:t>‹#›</a:t>
            </a:fld>
            <a:endParaRPr lang="en-US"/>
          </a:p>
        </p:txBody>
      </p:sp>
    </p:spTree>
    <p:extLst>
      <p:ext uri="{BB962C8B-B14F-4D97-AF65-F5344CB8AC3E}">
        <p14:creationId xmlns:p14="http://schemas.microsoft.com/office/powerpoint/2010/main" val="1313369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37149BF2-0AB6-4432-91E3-EDA2FB037D9D}" type="datetime1">
              <a:rPr lang="en-US" smtClean="0"/>
              <a:t>8/24/2020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r>
              <a:rPr lang="en-US" smtClean="0"/>
              <a:t>Instructor: Engr. Hira Akash</a:t>
            </a:r>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11386DA8-EB2B-41CA-8CE2-92EEC991DD6A}" type="slidenum">
              <a:rPr lang="en-US" smtClean="0"/>
              <a:t>‹#›</a:t>
            </a:fld>
            <a:endParaRPr lang="en-US"/>
          </a:p>
        </p:txBody>
      </p:sp>
    </p:spTree>
    <p:extLst>
      <p:ext uri="{BB962C8B-B14F-4D97-AF65-F5344CB8AC3E}">
        <p14:creationId xmlns:p14="http://schemas.microsoft.com/office/powerpoint/2010/main" val="2885352160"/>
      </p:ext>
    </p:extLst>
  </p:cSld>
  <p:clrMap bg1="dk1" tx1="lt1" bg2="dk2" tx2="lt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Lst>
  <p:hf sldNum="0" hdr="0" dt="0"/>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Power Amplifiers</a:t>
            </a:r>
            <a:endParaRPr lang="en-US" dirty="0"/>
          </a:p>
        </p:txBody>
      </p:sp>
      <p:sp>
        <p:nvSpPr>
          <p:cNvPr id="3" name="Subtitle 2"/>
          <p:cNvSpPr>
            <a:spLocks noGrp="1"/>
          </p:cNvSpPr>
          <p:nvPr>
            <p:ph type="subTitle" idx="1"/>
          </p:nvPr>
        </p:nvSpPr>
        <p:spPr>
          <a:xfrm>
            <a:off x="7230793" y="5809957"/>
            <a:ext cx="4674487" cy="799049"/>
          </a:xfrm>
        </p:spPr>
        <p:txBody>
          <a:bodyPr/>
          <a:lstStyle/>
          <a:p>
            <a:r>
              <a:rPr lang="en-US" b="1" dirty="0"/>
              <a:t>Instructor: Engr. Hira Akash</a:t>
            </a:r>
          </a:p>
          <a:p>
            <a:endParaRPr lang="en-US" dirty="0"/>
          </a:p>
        </p:txBody>
      </p:sp>
    </p:spTree>
    <p:extLst>
      <p:ext uri="{BB962C8B-B14F-4D97-AF65-F5344CB8AC3E}">
        <p14:creationId xmlns:p14="http://schemas.microsoft.com/office/powerpoint/2010/main" val="2384756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Amplifiers</a:t>
            </a:r>
            <a:endParaRPr lang="en-US" dirty="0"/>
          </a:p>
        </p:txBody>
      </p:sp>
      <p:sp>
        <p:nvSpPr>
          <p:cNvPr id="3" name="Content Placeholder 2"/>
          <p:cNvSpPr>
            <a:spLocks noGrp="1"/>
          </p:cNvSpPr>
          <p:nvPr>
            <p:ph idx="1"/>
          </p:nvPr>
        </p:nvSpPr>
        <p:spPr>
          <a:xfrm>
            <a:off x="809109" y="2465662"/>
            <a:ext cx="9613861" cy="3599316"/>
          </a:xfrm>
        </p:spPr>
        <p:txBody>
          <a:bodyPr/>
          <a:lstStyle/>
          <a:p>
            <a:r>
              <a:rPr lang="en-US" dirty="0" smtClean="0"/>
              <a:t>Introduction </a:t>
            </a:r>
          </a:p>
          <a:p>
            <a:r>
              <a:rPr lang="en-US" dirty="0" smtClean="0"/>
              <a:t>Power relation in class-A amplifiers </a:t>
            </a:r>
          </a:p>
          <a:p>
            <a:r>
              <a:rPr lang="en-US" dirty="0" smtClean="0"/>
              <a:t>Class-B amplifier </a:t>
            </a:r>
          </a:p>
          <a:p>
            <a:r>
              <a:rPr lang="en-US" dirty="0" smtClean="0"/>
              <a:t>Efficiency of class-A and class-B amplifiers. </a:t>
            </a:r>
            <a:endParaRPr lang="en-US" dirty="0"/>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18465317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Power amplifier </a:t>
            </a:r>
            <a:endParaRPr lang="en-US" dirty="0"/>
          </a:p>
        </p:txBody>
      </p:sp>
      <p:sp>
        <p:nvSpPr>
          <p:cNvPr id="3" name="Content Placeholder 2"/>
          <p:cNvSpPr>
            <a:spLocks noGrp="1"/>
          </p:cNvSpPr>
          <p:nvPr>
            <p:ph idx="1"/>
          </p:nvPr>
        </p:nvSpPr>
        <p:spPr/>
        <p:txBody>
          <a:bodyPr/>
          <a:lstStyle/>
          <a:p>
            <a:pPr algn="just"/>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An</a:t>
            </a:r>
            <a:r>
              <a:rPr lang="en-US" dirty="0">
                <a:latin typeface="Times New Roman" panose="02020603050405020304" pitchFamily="18" charset="0"/>
                <a:cs typeface="Times New Roman" panose="02020603050405020304" pitchFamily="18" charset="0"/>
              </a:rPr>
              <a:t> amplifier, electronic amplifier or (informally) amp is an electronic device that can increase the power  of a signal. </a:t>
            </a:r>
          </a:p>
          <a:p>
            <a:pPr algn="just"/>
            <a:r>
              <a:rPr lang="en-US" dirty="0">
                <a:latin typeface="Times New Roman" panose="02020603050405020304" pitchFamily="18" charset="0"/>
                <a:cs typeface="Times New Roman" panose="02020603050405020304" pitchFamily="18" charset="0"/>
              </a:rPr>
              <a:t>It is a two port electronic circuit that uses electric power from a power supply to increase the amplitude of a signal applied to its input terminals, producing a proportionally greater amplitude signal at its output. </a:t>
            </a:r>
          </a:p>
          <a:p>
            <a:endParaRPr lang="en-US" dirty="0"/>
          </a:p>
        </p:txBody>
      </p:sp>
      <p:pic>
        <p:nvPicPr>
          <p:cNvPr id="4" name="Picture 2" descr="Amazon.com: Professional Studio Condenser Microphone Computer PC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699070" y="4904995"/>
            <a:ext cx="2428779" cy="17305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pic>
        <p:nvPicPr>
          <p:cNvPr id="5" name="Picture 4"/>
          <p:cNvPicPr>
            <a:picLocks noChangeAspect="1"/>
          </p:cNvPicPr>
          <p:nvPr/>
        </p:nvPicPr>
        <p:blipFill rotWithShape="1">
          <a:blip r:embed="rId3"/>
          <a:srcRect t="22925" b="31224"/>
          <a:stretch/>
        </p:blipFill>
        <p:spPr>
          <a:xfrm>
            <a:off x="6741995" y="4904996"/>
            <a:ext cx="2479343" cy="1730518"/>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p:cNvPicPr>
            <a:picLocks noChangeAspect="1"/>
          </p:cNvPicPr>
          <p:nvPr/>
        </p:nvPicPr>
        <p:blipFill rotWithShape="1">
          <a:blip r:embed="rId4"/>
          <a:srcRect l="19008" t="12906" r="14126" b="11313"/>
          <a:stretch/>
        </p:blipFill>
        <p:spPr>
          <a:xfrm>
            <a:off x="9835484" y="4904995"/>
            <a:ext cx="1887941" cy="173051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2" descr="Electronics by Manmohan Pal: Simple Audio Amplifier Circuit"/>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9965664" y="569622"/>
            <a:ext cx="2226336" cy="186663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a:extLst/>
        </p:spPr>
      </p:pic>
      <p:sp>
        <p:nvSpPr>
          <p:cNvPr id="8" name="Footer Placeholder 7"/>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18750280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ppt_w</p:attrName>
                                        </p:attrNameLst>
                                      </p:cBhvr>
                                      <p:tavLst>
                                        <p:tav tm="0">
                                          <p:val>
                                            <p:fltVal val="0"/>
                                          </p:val>
                                        </p:tav>
                                        <p:tav tm="100000">
                                          <p:val>
                                            <p:strVal val="#ppt_w"/>
                                          </p:val>
                                        </p:tav>
                                      </p:tavLst>
                                    </p:anim>
                                    <p:anim calcmode="lin" valueType="num">
                                      <p:cBhvr>
                                        <p:cTn id="8" dur="500" fill="hold"/>
                                        <p:tgtEl>
                                          <p:spTgt spid="4"/>
                                        </p:tgtEl>
                                        <p:attrNameLst>
                                          <p:attrName>ppt_h</p:attrName>
                                        </p:attrNameLst>
                                      </p:cBhvr>
                                      <p:tavLst>
                                        <p:tav tm="0">
                                          <p:val>
                                            <p:fltVal val="0"/>
                                          </p:val>
                                        </p:tav>
                                        <p:tav tm="100000">
                                          <p:val>
                                            <p:strVal val="#ppt_h"/>
                                          </p:val>
                                        </p:tav>
                                      </p:tavLst>
                                    </p:anim>
                                    <p:animEffect transition="in" filter="fade">
                                      <p:cBhvr>
                                        <p:cTn id="9" dur="5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6"/>
                                        </p:tgtEl>
                                        <p:attrNameLst>
                                          <p:attrName>style.visibility</p:attrName>
                                        </p:attrNameLst>
                                      </p:cBhvr>
                                      <p:to>
                                        <p:strVal val="visible"/>
                                      </p:to>
                                    </p:set>
                                    <p:anim calcmode="lin" valueType="num">
                                      <p:cBhvr>
                                        <p:cTn id="21" dur="500" fill="hold"/>
                                        <p:tgtEl>
                                          <p:spTgt spid="6"/>
                                        </p:tgtEl>
                                        <p:attrNameLst>
                                          <p:attrName>ppt_w</p:attrName>
                                        </p:attrNameLst>
                                      </p:cBhvr>
                                      <p:tavLst>
                                        <p:tav tm="0">
                                          <p:val>
                                            <p:fltVal val="0"/>
                                          </p:val>
                                        </p:tav>
                                        <p:tav tm="100000">
                                          <p:val>
                                            <p:strVal val="#ppt_w"/>
                                          </p:val>
                                        </p:tav>
                                      </p:tavLst>
                                    </p:anim>
                                    <p:anim calcmode="lin" valueType="num">
                                      <p:cBhvr>
                                        <p:cTn id="22" dur="500" fill="hold"/>
                                        <p:tgtEl>
                                          <p:spTgt spid="6"/>
                                        </p:tgtEl>
                                        <p:attrNameLst>
                                          <p:attrName>ppt_h</p:attrName>
                                        </p:attrNameLst>
                                      </p:cBhvr>
                                      <p:tavLst>
                                        <p:tav tm="0">
                                          <p:val>
                                            <p:fltVal val="0"/>
                                          </p:val>
                                        </p:tav>
                                        <p:tav tm="100000">
                                          <p:val>
                                            <p:strVal val="#ppt_h"/>
                                          </p:val>
                                        </p:tav>
                                      </p:tavLst>
                                    </p:anim>
                                    <p:animEffect transition="in" filter="fade">
                                      <p:cBhvr>
                                        <p:cTn id="23" dur="500"/>
                                        <p:tgtEl>
                                          <p:spTgt spid="6"/>
                                        </p:tgtEl>
                                      </p:cBhvr>
                                    </p:animEffect>
                                  </p:childTnLst>
                                </p:cTn>
                              </p:par>
                            </p:childTnLst>
                          </p:cTn>
                        </p:par>
                      </p:childTnLst>
                    </p:cTn>
                  </p:par>
                  <p:par>
                    <p:cTn id="24" fill="hold">
                      <p:stCondLst>
                        <p:cond delay="indefinite"/>
                      </p:stCondLst>
                      <p:childTnLst>
                        <p:par>
                          <p:cTn id="25" fill="hold">
                            <p:stCondLst>
                              <p:cond delay="0"/>
                            </p:stCondLst>
                            <p:childTnLst>
                              <p:par>
                                <p:cTn id="26" presetID="6" presetClass="entr" presetSubtype="16"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Effect transition="in" filter="circle(in)">
                                      <p:cBhvr>
                                        <p:cTn id="28"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Amplifier classes</a:t>
            </a:r>
          </a:p>
        </p:txBody>
      </p:sp>
      <p:sp>
        <p:nvSpPr>
          <p:cNvPr id="3" name="Content Placeholder 2"/>
          <p:cNvSpPr>
            <a:spLocks noGrp="1"/>
          </p:cNvSpPr>
          <p:nvPr>
            <p:ph idx="1"/>
          </p:nvPr>
        </p:nvSpPr>
        <p:spPr/>
        <p:txBody>
          <a:bodyPr>
            <a:normAutofit fontScale="92500" lnSpcReduction="10000"/>
          </a:bodyPr>
          <a:lstStyle/>
          <a:p>
            <a:r>
              <a:rPr lang="en-US" dirty="0"/>
              <a:t>Power amplifier circuits (output stages) are classified as A, B, AB and C for analog designs—and class D and E for switching designs. </a:t>
            </a:r>
          </a:p>
          <a:p>
            <a:r>
              <a:rPr lang="en-US" dirty="0"/>
              <a:t>The classes are based on the proportion of each input cycle (conduction angle) during which an amplifying device passes current. </a:t>
            </a:r>
          </a:p>
          <a:p>
            <a:r>
              <a:rPr lang="en-US" dirty="0"/>
              <a:t>The image of the conduction angle derives from amplifying a sinusoidal signal. </a:t>
            </a:r>
          </a:p>
          <a:p>
            <a:r>
              <a:rPr lang="en-US" dirty="0"/>
              <a:t>If the device is always on, the conducting angle is 360°. </a:t>
            </a:r>
          </a:p>
          <a:p>
            <a:endParaRPr lang="en-US" dirty="0"/>
          </a:p>
          <a:p>
            <a:r>
              <a:rPr lang="en-US" dirty="0"/>
              <a:t>If it is on for only half of each cycle, the angle is 180°. The angle of flow is closely related to the amplifier power efficiency.</a:t>
            </a:r>
          </a:p>
          <a:p>
            <a:endParaRPr lang="en-US" dirty="0"/>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36825700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 amplifier</a:t>
            </a:r>
          </a:p>
        </p:txBody>
      </p:sp>
      <p:sp>
        <p:nvSpPr>
          <p:cNvPr id="3" name="Content Placeholder 2"/>
          <p:cNvSpPr>
            <a:spLocks noGrp="1"/>
          </p:cNvSpPr>
          <p:nvPr>
            <p:ph idx="1"/>
          </p:nvPr>
        </p:nvSpPr>
        <p:spPr/>
        <p:txBody>
          <a:bodyPr/>
          <a:lstStyle/>
          <a:p>
            <a:r>
              <a:rPr lang="en-US" dirty="0"/>
              <a:t>In a Class A amplifier, 100% of the input signal is used (conduction angle Θ = 360°). The active element remains conducting</a:t>
            </a:r>
            <a:r>
              <a:rPr lang="en-US" baseline="30000" dirty="0"/>
              <a:t> </a:t>
            </a:r>
            <a:r>
              <a:rPr lang="en-US" dirty="0"/>
              <a:t>all of the time.</a:t>
            </a:r>
          </a:p>
          <a:p>
            <a:r>
              <a:rPr lang="en-US" dirty="0"/>
              <a:t>Amplifying devices operating in class A conduct over the entire range of the input cycle. </a:t>
            </a:r>
          </a:p>
          <a:p>
            <a:endParaRPr lang="en-US" dirty="0"/>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8041894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Class </a:t>
            </a:r>
            <a:r>
              <a:rPr lang="en-US" dirty="0" smtClean="0"/>
              <a:t>B </a:t>
            </a:r>
            <a:r>
              <a:rPr lang="en-US" dirty="0"/>
              <a:t>amplifier</a:t>
            </a:r>
          </a:p>
        </p:txBody>
      </p:sp>
      <p:sp>
        <p:nvSpPr>
          <p:cNvPr id="3" name="Content Placeholder 2"/>
          <p:cNvSpPr>
            <a:spLocks noGrp="1"/>
          </p:cNvSpPr>
          <p:nvPr>
            <p:ph idx="1"/>
          </p:nvPr>
        </p:nvSpPr>
        <p:spPr/>
        <p:txBody>
          <a:bodyPr/>
          <a:lstStyle/>
          <a:p>
            <a:r>
              <a:rPr lang="en-US" dirty="0"/>
              <a:t>In a class-B amplifier, the active device conducts for 180 degrees of the cycle. This would cause intolerable distortion if there were only one device, so two devices are usually used, especially at audio frequencies. Each conducts for one half (180°) of the signal cycle, and the device currents are combined so that the load current is continuous</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41545828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pic>
        <p:nvPicPr>
          <p:cNvPr id="4" name="Picture 2" descr="Classes of Power Amplifiers (Class A, B, AB, C, D Amplifier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509982" y="2238234"/>
            <a:ext cx="4419229" cy="359786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rotWithShape="1">
          <a:blip r:embed="rId3"/>
          <a:srcRect l="13321" t="42384" r="41791" b="28149"/>
          <a:stretch/>
        </p:blipFill>
        <p:spPr>
          <a:xfrm>
            <a:off x="477672" y="2238234"/>
            <a:ext cx="6032310" cy="3597868"/>
          </a:xfrm>
          <a:prstGeom prst="rect">
            <a:avLst/>
          </a:prstGeom>
        </p:spPr>
      </p:pic>
      <p:sp>
        <p:nvSpPr>
          <p:cNvPr id="6" name="Footer Placeholder 5"/>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1416629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xit" presetSubtype="0" fill="hold" nodeType="clickEffect">
                                  <p:stCondLst>
                                    <p:cond delay="0"/>
                                  </p:stCondLst>
                                  <p:childTnLst>
                                    <p:anim calcmode="lin" valueType="num">
                                      <p:cBhvr>
                                        <p:cTn id="6" dur="1000"/>
                                        <p:tgtEl>
                                          <p:spTgt spid="5"/>
                                        </p:tgtEl>
                                        <p:attrNameLst>
                                          <p:attrName>ppt_w</p:attrName>
                                        </p:attrNameLst>
                                      </p:cBhvr>
                                      <p:tavLst>
                                        <p:tav tm="0">
                                          <p:val>
                                            <p:strVal val="ppt_w"/>
                                          </p:val>
                                        </p:tav>
                                        <p:tav tm="100000">
                                          <p:val>
                                            <p:fltVal val="0"/>
                                          </p:val>
                                        </p:tav>
                                      </p:tavLst>
                                    </p:anim>
                                    <p:anim calcmode="lin" valueType="num">
                                      <p:cBhvr>
                                        <p:cTn id="7" dur="1000"/>
                                        <p:tgtEl>
                                          <p:spTgt spid="5"/>
                                        </p:tgtEl>
                                        <p:attrNameLst>
                                          <p:attrName>ppt_h</p:attrName>
                                        </p:attrNameLst>
                                      </p:cBhvr>
                                      <p:tavLst>
                                        <p:tav tm="0">
                                          <p:val>
                                            <p:strVal val="ppt_h"/>
                                          </p:val>
                                        </p:tav>
                                        <p:tav tm="100000">
                                          <p:val>
                                            <p:fltVal val="0"/>
                                          </p:val>
                                        </p:tav>
                                      </p:tavLst>
                                    </p:anim>
                                    <p:anim calcmode="lin" valueType="num">
                                      <p:cBhvr>
                                        <p:cTn id="8" dur="1000"/>
                                        <p:tgtEl>
                                          <p:spTgt spid="5"/>
                                        </p:tgtEl>
                                        <p:attrNameLst>
                                          <p:attrName>style.rotation</p:attrName>
                                        </p:attrNameLst>
                                      </p:cBhvr>
                                      <p:tavLst>
                                        <p:tav tm="0">
                                          <p:val>
                                            <p:fltVal val="0"/>
                                          </p:val>
                                        </p:tav>
                                        <p:tav tm="100000">
                                          <p:val>
                                            <p:fltVal val="90"/>
                                          </p:val>
                                        </p:tav>
                                      </p:tavLst>
                                    </p:anim>
                                    <p:animEffect transition="out" filter="fade">
                                      <p:cBhvr>
                                        <p:cTn id="9" dur="1000"/>
                                        <p:tgtEl>
                                          <p:spTgt spid="5"/>
                                        </p:tgtEl>
                                      </p:cBhvr>
                                    </p:animEffect>
                                    <p:set>
                                      <p:cBhvr>
                                        <p:cTn id="10" dur="1" fill="hold">
                                          <p:stCondLst>
                                            <p:cond delay="999"/>
                                          </p:stCondLst>
                                        </p:cTn>
                                        <p:tgtEl>
                                          <p:spTgt spid="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31" presetClass="exit" presetSubtype="0" fill="hold" nodeType="clickEffect">
                                  <p:stCondLst>
                                    <p:cond delay="0"/>
                                  </p:stCondLst>
                                  <p:childTnLst>
                                    <p:anim calcmode="lin" valueType="num">
                                      <p:cBhvr>
                                        <p:cTn id="14" dur="1000"/>
                                        <p:tgtEl>
                                          <p:spTgt spid="4"/>
                                        </p:tgtEl>
                                        <p:attrNameLst>
                                          <p:attrName>ppt_w</p:attrName>
                                        </p:attrNameLst>
                                      </p:cBhvr>
                                      <p:tavLst>
                                        <p:tav tm="0">
                                          <p:val>
                                            <p:strVal val="ppt_w"/>
                                          </p:val>
                                        </p:tav>
                                        <p:tav tm="100000">
                                          <p:val>
                                            <p:fltVal val="0"/>
                                          </p:val>
                                        </p:tav>
                                      </p:tavLst>
                                    </p:anim>
                                    <p:anim calcmode="lin" valueType="num">
                                      <p:cBhvr>
                                        <p:cTn id="15" dur="1000"/>
                                        <p:tgtEl>
                                          <p:spTgt spid="4"/>
                                        </p:tgtEl>
                                        <p:attrNameLst>
                                          <p:attrName>ppt_h</p:attrName>
                                        </p:attrNameLst>
                                      </p:cBhvr>
                                      <p:tavLst>
                                        <p:tav tm="0">
                                          <p:val>
                                            <p:strVal val="ppt_h"/>
                                          </p:val>
                                        </p:tav>
                                        <p:tav tm="100000">
                                          <p:val>
                                            <p:fltVal val="0"/>
                                          </p:val>
                                        </p:tav>
                                      </p:tavLst>
                                    </p:anim>
                                    <p:anim calcmode="lin" valueType="num">
                                      <p:cBhvr>
                                        <p:cTn id="16" dur="1000"/>
                                        <p:tgtEl>
                                          <p:spTgt spid="4"/>
                                        </p:tgtEl>
                                        <p:attrNameLst>
                                          <p:attrName>style.rotation</p:attrName>
                                        </p:attrNameLst>
                                      </p:cBhvr>
                                      <p:tavLst>
                                        <p:tav tm="0">
                                          <p:val>
                                            <p:fltVal val="0"/>
                                          </p:val>
                                        </p:tav>
                                        <p:tav tm="100000">
                                          <p:val>
                                            <p:fltVal val="90"/>
                                          </p:val>
                                        </p:tav>
                                      </p:tavLst>
                                    </p:anim>
                                    <p:animEffect transition="out" filter="fade">
                                      <p:cBhvr>
                                        <p:cTn id="17" dur="1000"/>
                                        <p:tgtEl>
                                          <p:spTgt spid="4"/>
                                        </p:tgtEl>
                                      </p:cBhvr>
                                    </p:animEffect>
                                    <p:set>
                                      <p:cBhvr>
                                        <p:cTn id="18" dur="1" fill="hold">
                                          <p:stCondLst>
                                            <p:cond delay="9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Which class amplifier is best?</a:t>
            </a:r>
          </a:p>
        </p:txBody>
      </p:sp>
      <p:sp>
        <p:nvSpPr>
          <p:cNvPr id="3" name="Content Placeholder 2"/>
          <p:cNvSpPr>
            <a:spLocks noGrp="1"/>
          </p:cNvSpPr>
          <p:nvPr>
            <p:ph idx="1"/>
          </p:nvPr>
        </p:nvSpPr>
        <p:spPr/>
        <p:txBody>
          <a:bodyPr/>
          <a:lstStyle/>
          <a:p>
            <a:r>
              <a:rPr lang="en-US" dirty="0"/>
              <a:t>Class A Amplifier</a:t>
            </a:r>
          </a:p>
          <a:p>
            <a:endParaRPr lang="en-US" dirty="0"/>
          </a:p>
          <a:p>
            <a:r>
              <a:rPr lang="en-US" dirty="0"/>
              <a:t>Class “A” amplifiers are considered the best class of amplifier design due mainly to their excellent linearity, high gain and low signal </a:t>
            </a:r>
            <a:r>
              <a:rPr lang="en-US" b="1" dirty="0"/>
              <a:t>distortion</a:t>
            </a:r>
            <a:r>
              <a:rPr lang="en-US" dirty="0"/>
              <a:t> levels when designed correctly.</a:t>
            </a:r>
          </a:p>
          <a:p>
            <a:endParaRPr lang="en-US" dirty="0"/>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32331287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Application of amplifier</a:t>
            </a:r>
          </a:p>
        </p:txBody>
      </p:sp>
      <p:sp>
        <p:nvSpPr>
          <p:cNvPr id="3" name="Content Placeholder 2"/>
          <p:cNvSpPr>
            <a:spLocks noGrp="1"/>
          </p:cNvSpPr>
          <p:nvPr>
            <p:ph idx="1"/>
          </p:nvPr>
        </p:nvSpPr>
        <p:spPr/>
        <p:txBody>
          <a:bodyPr/>
          <a:lstStyle/>
          <a:p>
            <a:r>
              <a:rPr lang="en-US" dirty="0"/>
              <a:t>An </a:t>
            </a:r>
            <a:r>
              <a:rPr lang="en-US" b="1" dirty="0"/>
              <a:t>Amplifier</a:t>
            </a:r>
            <a:r>
              <a:rPr lang="en-US" dirty="0"/>
              <a:t> or an operational </a:t>
            </a:r>
            <a:r>
              <a:rPr lang="en-US" b="1" dirty="0"/>
              <a:t>amplifier</a:t>
            </a:r>
            <a:r>
              <a:rPr lang="en-US" dirty="0"/>
              <a:t> (op-amp) circuit is commonly used in the automation, control and other electronic circuits for marine </a:t>
            </a:r>
            <a:r>
              <a:rPr lang="en-US" b="1" dirty="0"/>
              <a:t>applications</a:t>
            </a:r>
            <a:r>
              <a:rPr lang="en-US" dirty="0"/>
              <a:t>. </a:t>
            </a:r>
          </a:p>
          <a:p>
            <a:endParaRPr lang="en-US" dirty="0"/>
          </a:p>
          <a:p>
            <a:r>
              <a:rPr lang="en-US" dirty="0"/>
              <a:t>The applied input signal is usually a voltage or a current signal. </a:t>
            </a:r>
          </a:p>
          <a:p>
            <a:endParaRPr lang="en-US" dirty="0"/>
          </a:p>
          <a:p>
            <a:r>
              <a:rPr lang="en-US" dirty="0"/>
              <a:t>The purpose of an </a:t>
            </a:r>
            <a:r>
              <a:rPr lang="en-US" b="1" dirty="0"/>
              <a:t>amplifier</a:t>
            </a:r>
            <a:r>
              <a:rPr lang="en-US" dirty="0"/>
              <a:t> is to produce an output signal larger than that of the input signal</a:t>
            </a:r>
          </a:p>
          <a:p>
            <a:endParaRPr lang="en-US" dirty="0"/>
          </a:p>
          <a:p>
            <a:endParaRPr lang="en-US" dirty="0"/>
          </a:p>
        </p:txBody>
      </p:sp>
      <p:sp>
        <p:nvSpPr>
          <p:cNvPr id="4" name="Footer Placeholder 3"/>
          <p:cNvSpPr>
            <a:spLocks noGrp="1"/>
          </p:cNvSpPr>
          <p:nvPr>
            <p:ph type="ftr" sz="quarter" idx="11"/>
          </p:nvPr>
        </p:nvSpPr>
        <p:spPr/>
        <p:txBody>
          <a:bodyPr/>
          <a:lstStyle/>
          <a:p>
            <a:r>
              <a:rPr lang="en-US" smtClean="0"/>
              <a:t>Instructor: Engr. Hira Akash</a:t>
            </a:r>
            <a:endParaRPr lang="en-US"/>
          </a:p>
        </p:txBody>
      </p:sp>
    </p:spTree>
    <p:extLst>
      <p:ext uri="{BB962C8B-B14F-4D97-AF65-F5344CB8AC3E}">
        <p14:creationId xmlns:p14="http://schemas.microsoft.com/office/powerpoint/2010/main" val="422150890"/>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8D4585"/>
      </a:dk2>
      <a:lt2>
        <a:srgbClr val="E7E6E6"/>
      </a:lt2>
      <a:accent1>
        <a:srgbClr val="F35AE6"/>
      </a:accent1>
      <a:accent2>
        <a:srgbClr val="FC5283"/>
      </a:accent2>
      <a:accent3>
        <a:srgbClr val="F67C64"/>
      </a:accent3>
      <a:accent4>
        <a:srgbClr val="F89F65"/>
      </a:accent4>
      <a:accent5>
        <a:srgbClr val="55C6BA"/>
      </a:accent5>
      <a:accent6>
        <a:srgbClr val="84A3FD"/>
      </a:accent6>
      <a:hlink>
        <a:srgbClr val="6ED4F6"/>
      </a:hlink>
      <a:folHlink>
        <a:srgbClr val="9FECFC"/>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106000"/>
                <a:satMod val="220000"/>
                <a:lumMod val="140000"/>
              </a:schemeClr>
            </a:gs>
            <a:gs pos="50000">
              <a:schemeClr val="phClr">
                <a:shade val="100000"/>
                <a:hueMod val="100000"/>
                <a:satMod val="110000"/>
                <a:lumMod val="130000"/>
              </a:schemeClr>
            </a:gs>
            <a:gs pos="100000">
              <a:schemeClr val="phClr">
                <a:shade val="69000"/>
                <a:hueMod val="88000"/>
                <a:satMod val="16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7D30EEFE-7128-4DE5-8A0D-8D4EF32CB0A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Berlin</Template>
  <TotalTime>13</TotalTime>
  <Words>254</Words>
  <Application>Microsoft Office PowerPoint</Application>
  <PresentationFormat>Widescreen</PresentationFormat>
  <Paragraphs>42</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Times New Roman</vt:lpstr>
      <vt:lpstr>Trebuchet MS</vt:lpstr>
      <vt:lpstr>Berlin</vt:lpstr>
      <vt:lpstr>Power Amplifiers</vt:lpstr>
      <vt:lpstr>Power Amplifiers</vt:lpstr>
      <vt:lpstr>Power amplifier </vt:lpstr>
      <vt:lpstr>Amplifier classes</vt:lpstr>
      <vt:lpstr>Class A amplifier</vt:lpstr>
      <vt:lpstr>Class B amplifier</vt:lpstr>
      <vt:lpstr>PowerPoint Presentation</vt:lpstr>
      <vt:lpstr>Which class amplifier is best?</vt:lpstr>
      <vt:lpstr>Application of amplifier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 Amplifiers</dc:title>
  <dc:creator>Akash Academy</dc:creator>
  <cp:lastModifiedBy>Akash Academy</cp:lastModifiedBy>
  <cp:revision>9</cp:revision>
  <dcterms:created xsi:type="dcterms:W3CDTF">2020-08-24T04:16:06Z</dcterms:created>
  <dcterms:modified xsi:type="dcterms:W3CDTF">2020-08-24T07:43:30Z</dcterms:modified>
</cp:coreProperties>
</file>